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3" r:id="rId5"/>
    <p:sldId id="264" r:id="rId6"/>
    <p:sldId id="274" r:id="rId7"/>
    <p:sldId id="267" r:id="rId8"/>
    <p:sldId id="268" r:id="rId9"/>
    <p:sldId id="271" r:id="rId10"/>
    <p:sldId id="270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9"/>
    <p:restoredTop sz="96326"/>
  </p:normalViewPr>
  <p:slideViewPr>
    <p:cSldViewPr snapToGrid="0" snapToObjects="1">
      <p:cViewPr>
        <p:scale>
          <a:sx n="140" d="100"/>
          <a:sy n="140" d="100"/>
        </p:scale>
        <p:origin x="38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2D59-9C15-3F4A-BA45-BBC938E2A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D61DF-0B04-EE45-AA43-F3E711486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37C73-7539-564D-8B54-45C556AA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16F0-DD4B-2E49-B1DD-6F173B18C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67796-DF50-1148-8BEE-7AECA844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429F-3796-9247-926C-83D8DFB6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DC8ED-474F-004D-A1A2-3906BCE1A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07EC1-8971-E441-9CEB-AC14358E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79C7-5657-6F46-816A-A45E650C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DB8E-5C31-804A-9325-38A974E7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0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E2AB5-B843-9944-A0E4-DA452CA06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53170-A8BD-DF47-B149-DA643E626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81830-63AB-9A48-A007-04DCC84A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7ACE1-3955-114E-9F0A-C55F907D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760C5-350D-DB4C-948C-02FFF0FD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7DE-F5F5-CD41-A2C1-98197655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885B-D35C-624C-8C4C-52EC8E69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F0989-E8CE-A748-B929-57805781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31B52-023E-9744-85D6-0EE332A1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1429-1EF2-C945-B7FA-86FDE4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8956-C64D-6444-8D7D-2517BA69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1225D-842E-454B-A7FA-E4A941CD1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84D1-A3EC-ED43-B3DF-01019F13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1A15-E0C2-1245-A730-1A95F30C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DBF-D073-944A-A36F-E2DB779F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ABAA-FED2-C143-949F-934B4F7A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1A64-3E2C-B546-BA45-B06C0972D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72205-A947-A842-9243-3580E3010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2CE7-9AF1-FD4A-9315-276CDEE7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67C71-E0BC-5248-BF20-F97D5F56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389DA-1E66-7D40-929E-4C0507BD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3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3D68-BEEC-314E-88C8-8424FCE4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A4810-EF86-174F-95EA-FA3DC455F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D820F-CF15-704D-BC2A-772D88787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8A653-6CA4-704B-922A-6EBAB64AE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3D7FD-B454-6845-93D6-B3D40E131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F8BF48-A9C6-F840-84A2-23BF753C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65CE1-C80E-4E4B-AAFA-1D64AD6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88A67-6B4C-534B-B84D-F4E380A1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46C-D719-D948-A6F3-9C7C7F16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9F77A-DC2D-D948-9E58-10534AEA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3834E-89AD-904F-A59F-8DF5D422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D47CF-E97E-D24F-8511-E4C130C1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8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1F1DF-5E1A-2E43-8D24-9504FA57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0BDA4-8136-E045-9734-9BD9D95B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74D18-7423-CF4C-B9CE-DF678597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309F-6812-7E42-9195-60322E8E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DC1F-032E-A448-A1B7-D56EF495D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10FD0-5F45-084E-96E0-38D57BF9D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B03FF-D4D8-634F-85C7-E42FD45D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E7FE6-8516-794D-939F-554AE9CD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2B62D-EA57-0D4A-880F-2C1D972D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EA2C-1020-5A4E-814A-772944BB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A4E70-CC01-244C-AB1F-D73AB8B5B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063B-CBB4-EA41-8ACC-0FA38DC77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55108-195A-A942-9C02-CA4EE3D6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56AF0-4468-4744-B98B-873626FB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EA9B-FC9B-2C43-9AA4-BC08BBC8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14291E-49AB-7449-8CAA-4284AC9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3BCAD-3385-894B-A4C0-CFB577B58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B2D85-C50F-794C-BED3-4C3321C421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C926C-E087-874B-9969-66CC92120EB9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39B9C-6F03-3B49-B48D-C6C8226F0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DA3EF-2E3A-B141-8E80-7200214B9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8211-5823-0444-9B92-79BA245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2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051BA">
                  <a:alpha val="69000"/>
                </a:srgbClr>
              </a:gs>
              <a:gs pos="57000">
                <a:srgbClr val="E8000D">
                  <a:lumMod val="100000"/>
                  <a:alpha val="50000"/>
                </a:srgbClr>
              </a:gs>
            </a:gsLst>
            <a:lin ang="30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EF2B148-6526-5C44-AC72-E0446FE7D890}"/>
              </a:ext>
            </a:extLst>
          </p:cNvPr>
          <p:cNvSpPr/>
          <p:nvPr/>
        </p:nvSpPr>
        <p:spPr>
          <a:xfrm>
            <a:off x="1742303" y="0"/>
            <a:ext cx="10449697" cy="6864364"/>
          </a:xfrm>
          <a:custGeom>
            <a:avLst/>
            <a:gdLst>
              <a:gd name="connsiteX0" fmla="*/ 6178152 w 11139949"/>
              <a:gd name="connsiteY0" fmla="*/ 0 h 6864364"/>
              <a:gd name="connsiteX1" fmla="*/ 11139949 w 11139949"/>
              <a:gd name="connsiteY1" fmla="*/ 0 h 6864364"/>
              <a:gd name="connsiteX2" fmla="*/ 11139949 w 11139949"/>
              <a:gd name="connsiteY2" fmla="*/ 6864364 h 6864364"/>
              <a:gd name="connsiteX3" fmla="*/ 0 w 11139949"/>
              <a:gd name="connsiteY3" fmla="*/ 6864364 h 6864364"/>
              <a:gd name="connsiteX4" fmla="*/ 241 w 11139949"/>
              <a:gd name="connsiteY4" fmla="*/ 6858558 h 6864364"/>
              <a:gd name="connsiteX5" fmla="*/ 856069 w 11139949"/>
              <a:gd name="connsiteY5" fmla="*/ 6634765 h 6864364"/>
              <a:gd name="connsiteX6" fmla="*/ 1989003 w 11139949"/>
              <a:gd name="connsiteY6" fmla="*/ 6451591 h 6864364"/>
              <a:gd name="connsiteX7" fmla="*/ 2345431 w 11139949"/>
              <a:gd name="connsiteY7" fmla="*/ 5797396 h 6864364"/>
              <a:gd name="connsiteX8" fmla="*/ 3478364 w 11139949"/>
              <a:gd name="connsiteY8" fmla="*/ 5391795 h 6864364"/>
              <a:gd name="connsiteX9" fmla="*/ 3592930 w 11139949"/>
              <a:gd name="connsiteY9" fmla="*/ 4188076 h 6864364"/>
              <a:gd name="connsiteX10" fmla="*/ 4229409 w 11139949"/>
              <a:gd name="connsiteY10" fmla="*/ 3442294 h 6864364"/>
              <a:gd name="connsiteX11" fmla="*/ 4025736 w 11139949"/>
              <a:gd name="connsiteY11" fmla="*/ 2186238 h 6864364"/>
              <a:gd name="connsiteX12" fmla="*/ 4967726 w 11139949"/>
              <a:gd name="connsiteY12" fmla="*/ 1440456 h 6864364"/>
              <a:gd name="connsiteX13" fmla="*/ 5158670 w 11139949"/>
              <a:gd name="connsiteY13" fmla="*/ 812428 h 6864364"/>
              <a:gd name="connsiteX14" fmla="*/ 6151578 w 11139949"/>
              <a:gd name="connsiteY14" fmla="*/ 668506 h 6864364"/>
              <a:gd name="connsiteX15" fmla="*/ 6177036 w 11139949"/>
              <a:gd name="connsiteY15" fmla="*/ 14311 h 686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39949" h="6864364">
                <a:moveTo>
                  <a:pt x="6178152" y="0"/>
                </a:moveTo>
                <a:lnTo>
                  <a:pt x="11139949" y="0"/>
                </a:lnTo>
                <a:lnTo>
                  <a:pt x="11139949" y="6864364"/>
                </a:lnTo>
                <a:lnTo>
                  <a:pt x="0" y="6864364"/>
                </a:lnTo>
                <a:lnTo>
                  <a:pt x="241" y="6858558"/>
                </a:lnTo>
                <a:cubicBezTo>
                  <a:pt x="66934" y="6775656"/>
                  <a:pt x="728773" y="6692007"/>
                  <a:pt x="856069" y="6634765"/>
                </a:cubicBezTo>
                <a:cubicBezTo>
                  <a:pt x="1059742" y="6543179"/>
                  <a:pt x="1740775" y="6591152"/>
                  <a:pt x="1989003" y="6451591"/>
                </a:cubicBezTo>
                <a:cubicBezTo>
                  <a:pt x="2237229" y="6312030"/>
                  <a:pt x="2097204" y="5974027"/>
                  <a:pt x="2345431" y="5797396"/>
                </a:cubicBezTo>
                <a:cubicBezTo>
                  <a:pt x="2593658" y="5620764"/>
                  <a:pt x="3270447" y="5660015"/>
                  <a:pt x="3478364" y="5391795"/>
                </a:cubicBezTo>
                <a:cubicBezTo>
                  <a:pt x="3686280" y="5123576"/>
                  <a:pt x="3467757" y="4512994"/>
                  <a:pt x="3592930" y="4188076"/>
                </a:cubicBezTo>
                <a:cubicBezTo>
                  <a:pt x="3718105" y="3863159"/>
                  <a:pt x="4157274" y="3775933"/>
                  <a:pt x="4229409" y="3442294"/>
                </a:cubicBezTo>
                <a:cubicBezTo>
                  <a:pt x="4301544" y="3108654"/>
                  <a:pt x="3902684" y="2519877"/>
                  <a:pt x="4025736" y="2186238"/>
                </a:cubicBezTo>
                <a:cubicBezTo>
                  <a:pt x="4148789" y="1852599"/>
                  <a:pt x="4778903" y="1669425"/>
                  <a:pt x="4967726" y="1440456"/>
                </a:cubicBezTo>
                <a:cubicBezTo>
                  <a:pt x="5156548" y="1211488"/>
                  <a:pt x="4961361" y="941088"/>
                  <a:pt x="5158670" y="812428"/>
                </a:cubicBezTo>
                <a:cubicBezTo>
                  <a:pt x="5355979" y="683770"/>
                  <a:pt x="5981849" y="801525"/>
                  <a:pt x="6151578" y="668506"/>
                </a:cubicBezTo>
                <a:cubicBezTo>
                  <a:pt x="6321306" y="535486"/>
                  <a:pt x="6109146" y="206208"/>
                  <a:pt x="6177036" y="1431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2650" y="2060087"/>
            <a:ext cx="622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rgbClr val="0051BA"/>
                </a:solidFill>
                <a:latin typeface="Montserrat ExtraBold" panose="00000900000000000000" pitchFamily="50" charset="0"/>
              </a:rPr>
              <a:t>BSAN 400 Machine Learning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62648" y="2446332"/>
            <a:ext cx="6229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solidFill>
                  <a:srgbClr val="E8000D"/>
                </a:solidFill>
                <a:latin typeface="Montserrat Black" panose="00000A00000000000000" pitchFamily="50" charset="0"/>
                <a:ea typeface="Roboto Light" panose="02000000000000000000" pitchFamily="2" charset="0"/>
              </a:rPr>
              <a:t>Spotify Audio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2650" y="3388480"/>
            <a:ext cx="6229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Hallie Edwards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0001" y="6532832"/>
            <a:ext cx="59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51BA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2650" y="3878454"/>
            <a:ext cx="6229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Building a predictive model to determine if I will like a song or not based on its audio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358E0-A6BE-6845-92B1-8A49B812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173" y="80760"/>
            <a:ext cx="1138881" cy="11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9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5EB7AC-DE5D-4947-91E2-7D57D594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3" y="600970"/>
            <a:ext cx="3187677" cy="480969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Boosting and </a:t>
            </a:r>
            <a:r>
              <a:rPr lang="en-US" sz="4400" b="1" dirty="0" err="1">
                <a:solidFill>
                  <a:srgbClr val="E8000D"/>
                </a:solidFill>
                <a:latin typeface="Montserrat ExtraBold" panose="00000900000000000000" pitchFamily="50" charset="0"/>
              </a:rPr>
              <a:t>eXtreme</a:t>
            </a:r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 Gradient Boosting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82F373C-3A9F-E545-9F27-792D265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38" y="1106765"/>
            <a:ext cx="2140386" cy="23790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743621-4219-6648-8C9F-D18201D04738}"/>
              </a:ext>
            </a:extLst>
          </p:cNvPr>
          <p:cNvSpPr txBox="1"/>
          <p:nvPr/>
        </p:nvSpPr>
        <p:spPr>
          <a:xfrm>
            <a:off x="2746431" y="3563216"/>
            <a:ext cx="2377326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gbm.perf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reports 86 as optimal amount of trees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5370F-8C50-D542-A1B5-0C7DB3CBFF5A}"/>
              </a:ext>
            </a:extLst>
          </p:cNvPr>
          <p:cNvSpPr txBox="1"/>
          <p:nvPr/>
        </p:nvSpPr>
        <p:spPr>
          <a:xfrm>
            <a:off x="5975784" y="3372170"/>
            <a:ext cx="237732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AUC of 0.7838688 on test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91B53-6CC4-0C47-8FFF-6EB2CEF8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42" y="1135975"/>
            <a:ext cx="3720493" cy="237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C3E00-2DDF-3F45-AADD-90CA0C004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898" y="1347889"/>
            <a:ext cx="2648908" cy="21654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9795C9-B6EA-C041-A027-C5696692AE4D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9AAA1C-D946-1546-BA3F-E36FDCDCC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498" y="3694189"/>
            <a:ext cx="3504547" cy="224100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518A7D-2B2E-8F49-9E81-C53F8970E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916" y="4101841"/>
            <a:ext cx="3133084" cy="19425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6B8926-2E84-D947-A599-12C885F962F7}"/>
              </a:ext>
            </a:extLst>
          </p:cNvPr>
          <p:cNvSpPr txBox="1"/>
          <p:nvPr/>
        </p:nvSpPr>
        <p:spPr>
          <a:xfrm>
            <a:off x="5470210" y="5787488"/>
            <a:ext cx="332922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XGBoost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had AUC of 0.7604921 on test set</a:t>
            </a:r>
          </a:p>
        </p:txBody>
      </p:sp>
    </p:spTree>
    <p:extLst>
      <p:ext uri="{BB962C8B-B14F-4D97-AF65-F5344CB8AC3E}">
        <p14:creationId xmlns:p14="http://schemas.microsoft.com/office/powerpoint/2010/main" val="274919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Comparison of Models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B9E2E-9D85-A341-A4C1-F23C0B9E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87" y="1937188"/>
            <a:ext cx="6045186" cy="278444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C658D-5DD2-6F4F-890F-AD49F4F8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" y="1937188"/>
            <a:ext cx="5713621" cy="26060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605FDA-E5A4-7C47-BB84-E2FE4AE3F436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13034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Relevance and Future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145774" y="1135122"/>
            <a:ext cx="12192000" cy="476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How does Spotify do it?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Collaborative Filtering – recommendations based on users with similar tastes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Natural Language Processing (NLP) – scouring articles, blogs, and song metadata to generate tags associated with songs and comparing tags amongst songs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Raw Audio Models – similar to what I’ve done here (but likely much more advanced, especially since they have all songs and users data)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Composing music with Francois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Pachet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Future Analysis: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Genre Classification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KNN, Decision Trees, Neural Networks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Lyrical Analysis (both as a logit for Like or Dislike and as a classification of genre)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Sentiments of lyrics, frequency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Playlist Suggestions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Using parameters identified in model to create a new playlist of songs the model predicts I would like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1A358-935C-6141-AD8B-4A1A374A67F4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6720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9117677" y="4986814"/>
            <a:ext cx="806409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924086" y="5009322"/>
            <a:ext cx="107521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98F43-FFDB-624D-805D-EDE1937B1910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Presentation Outline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145773" y="1135122"/>
            <a:ext cx="11926959" cy="486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Background: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Goal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Data Background and Tools Used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Analysis: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Exploratory Data Analysis (EDA)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Modeling and Predictions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Generalized Linear Models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Reduced Models (manual, stepwise/forward/backward regression)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Classification Trees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Advanced Models (Bagging, Random Forest, Boosting,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eXtreme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Gradient Boosting)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Relevance and Future Analysis: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How Spotify Does it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Genre Classification, Lyric Analysis (for logit models and genre classification), using model parameters to create a playlist</a:t>
            </a:r>
          </a:p>
          <a:p>
            <a:pPr lvl="2"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0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5" y="216250"/>
            <a:ext cx="114896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Goal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145774" y="1135122"/>
            <a:ext cx="1188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Building a predictive model to determine if I will like a song or not based on its audio features.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05BF83-6DC2-5E4F-9DC1-6E9DDA38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1"/>
          <a:stretch/>
        </p:blipFill>
        <p:spPr>
          <a:xfrm>
            <a:off x="212035" y="1568455"/>
            <a:ext cx="5108293" cy="403868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3C8ECD-0D8B-C148-A3F5-9B031063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833" y="1634714"/>
            <a:ext cx="4797204" cy="43255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2B166D-3E51-F845-B562-C8CA18C1588E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22724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Data Background and Tools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145774" y="1135122"/>
            <a:ext cx="11887200" cy="509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Data: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2 playlists I personally made, 860 songs total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460 “Like”, 400 “Dislike”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Intentional about mixing genres in both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Have songs in both playlists from the same artists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Training:Test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split was 80:20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Tools: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Spotify API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Used to create a client to access my personal playlist data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Python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Packages: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Spotipy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, Pandas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Used to pull the audio feature data from the Spotify API and convert it to a csv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RStudio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Used for data analysis and 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28874-6B25-F245-83F4-2DE60DF68ACC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54DB1-D221-754E-A679-BD04B875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13" y="1051951"/>
            <a:ext cx="4441656" cy="1730424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D1476-67A8-064C-B6DB-0D990526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13" y="2931806"/>
            <a:ext cx="4484683" cy="17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3E224-10D9-3949-BF0E-5B97E0CB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85" y="708723"/>
            <a:ext cx="5460996" cy="221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278BE-2A5C-8941-8DF8-48B7B2C8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" y="769691"/>
            <a:ext cx="6534990" cy="469139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Exploratory Data Analysis (EDA) Findings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53010" y="5408036"/>
            <a:ext cx="550539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Danceability, Energy, Loudness,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Acousticness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, Valence, and Key all initially seem to have a relationship to my rating.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59C7D-6134-0E4E-83D3-1E7C9E9D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169" y="3482189"/>
            <a:ext cx="5152804" cy="20945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0DF653-04A5-7046-9E17-589F5180FD8E}"/>
              </a:ext>
            </a:extLst>
          </p:cNvPr>
          <p:cNvSpPr txBox="1"/>
          <p:nvPr/>
        </p:nvSpPr>
        <p:spPr>
          <a:xfrm>
            <a:off x="7077175" y="2689408"/>
            <a:ext cx="515280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Speechiness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and Liveness initially seem to have a potential relationship to my rating.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B1429-CD69-DB43-B5A6-B0D5DEF5E394}"/>
              </a:ext>
            </a:extLst>
          </p:cNvPr>
          <p:cNvSpPr txBox="1"/>
          <p:nvPr/>
        </p:nvSpPr>
        <p:spPr>
          <a:xfrm>
            <a:off x="6923080" y="5483987"/>
            <a:ext cx="5152805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Tempo, Duration and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Instrumentalness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 don’t initially seem to have a relationship to my rating.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68CC8-8C23-AC49-BB4D-AA177377E35F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298660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Generalized Linear Models and Reduced GLMs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F9363-A313-EC45-ADFE-B11214856A1E}"/>
              </a:ext>
            </a:extLst>
          </p:cNvPr>
          <p:cNvSpPr txBox="1"/>
          <p:nvPr/>
        </p:nvSpPr>
        <p:spPr>
          <a:xfrm>
            <a:off x="212035" y="1141381"/>
            <a:ext cx="11887200" cy="435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Full Model: </a:t>
            </a:r>
            <a:r>
              <a:rPr lang="en-US" sz="1200" dirty="0"/>
              <a:t>danceability + energy + key + loudness + mode + </a:t>
            </a:r>
            <a:r>
              <a:rPr lang="en-US" sz="1200" dirty="0" err="1"/>
              <a:t>speechiness</a:t>
            </a:r>
            <a:r>
              <a:rPr lang="en-US" sz="1200" dirty="0"/>
              <a:t> + </a:t>
            </a:r>
            <a:r>
              <a:rPr lang="en-US" sz="1200" dirty="0" err="1"/>
              <a:t>acousticness</a:t>
            </a:r>
            <a:r>
              <a:rPr lang="en-US" sz="1200" dirty="0"/>
              <a:t> + </a:t>
            </a:r>
            <a:r>
              <a:rPr lang="en-US" sz="1200" dirty="0" err="1"/>
              <a:t>instrumentalness</a:t>
            </a:r>
            <a:r>
              <a:rPr lang="en-US" sz="1200" dirty="0"/>
              <a:t>+ liveness + valence +  tempo + </a:t>
            </a:r>
            <a:r>
              <a:rPr lang="en-US" sz="1200" dirty="0" err="1"/>
              <a:t>duration_ms</a:t>
            </a:r>
            <a:r>
              <a:rPr lang="en-US" sz="1200" dirty="0"/>
              <a:t> + </a:t>
            </a:r>
            <a:r>
              <a:rPr lang="en-US" sz="1200" dirty="0" err="1"/>
              <a:t>time_signature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Reduced Model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: </a:t>
            </a:r>
            <a:r>
              <a:rPr lang="en-US" sz="1400" dirty="0"/>
              <a:t>danceability + energy + key + mode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Forward: </a:t>
            </a:r>
            <a:r>
              <a:rPr lang="en-US" sz="1400" dirty="0"/>
              <a:t>energy + danceability + valence + key + mode + </a:t>
            </a:r>
            <a:r>
              <a:rPr lang="en-US" sz="1400" dirty="0" err="1"/>
              <a:t>duration_ms</a:t>
            </a:r>
            <a:r>
              <a:rPr lang="en-US" sz="1400" dirty="0"/>
              <a:t> + </a:t>
            </a:r>
            <a:r>
              <a:rPr lang="en-US" sz="1400" dirty="0" err="1"/>
              <a:t>speechiness</a:t>
            </a:r>
            <a:r>
              <a:rPr lang="en-US" sz="1400" dirty="0"/>
              <a:t> + liveness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Backward: </a:t>
            </a:r>
            <a:r>
              <a:rPr lang="en-US" sz="1400" dirty="0"/>
              <a:t>danceability + energy + key + mode + </a:t>
            </a:r>
            <a:r>
              <a:rPr lang="en-US" sz="1400" dirty="0" err="1"/>
              <a:t>speechiness</a:t>
            </a:r>
            <a:r>
              <a:rPr lang="en-US" sz="1400" dirty="0"/>
              <a:t> + liveness + valence + </a:t>
            </a:r>
            <a:r>
              <a:rPr lang="en-US" sz="1400" dirty="0" err="1"/>
              <a:t>duration_ms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Stepwise: </a:t>
            </a:r>
            <a:r>
              <a:rPr lang="en-US" sz="1400" dirty="0"/>
              <a:t>energy + danceability + valence + key + mode + </a:t>
            </a:r>
            <a:r>
              <a:rPr lang="en-US" sz="1400" dirty="0" err="1"/>
              <a:t>duration_ms</a:t>
            </a:r>
            <a:r>
              <a:rPr lang="en-US" sz="1400" dirty="0"/>
              <a:t> + </a:t>
            </a:r>
            <a:r>
              <a:rPr lang="en-US" sz="1400" dirty="0" err="1"/>
              <a:t>speechiness</a:t>
            </a:r>
            <a:r>
              <a:rPr lang="en-US" sz="1400" dirty="0"/>
              <a:t> + liveness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Forward BIC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: </a:t>
            </a:r>
            <a:r>
              <a:rPr lang="en-US" sz="1400" dirty="0"/>
              <a:t>energy + danceability + valence + key + mode + </a:t>
            </a:r>
            <a:r>
              <a:rPr lang="en-US" sz="1400" dirty="0" err="1"/>
              <a:t>duration_ms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Backward BIC</a:t>
            </a: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: </a:t>
            </a:r>
            <a:r>
              <a:rPr lang="en-US" sz="1400" dirty="0"/>
              <a:t>danceability + energy + key + mode + valence + </a:t>
            </a:r>
            <a:r>
              <a:rPr lang="en-US" sz="1400" dirty="0" err="1"/>
              <a:t>duration_ms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Stepwise BIC</a:t>
            </a: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: </a:t>
            </a:r>
            <a:r>
              <a:rPr lang="en-US" sz="1400" dirty="0"/>
              <a:t>energy + danceability + valence + key + mode + </a:t>
            </a:r>
            <a:r>
              <a:rPr lang="en-US" sz="1400" dirty="0" err="1"/>
              <a:t>duration_ms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 ExtraLight" panose="00000300000000000000" pitchFamily="50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189CE-7A68-8348-B035-620E4A597F61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4F949E-19C5-414F-84CE-BAAE3C1B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00" y="1620042"/>
            <a:ext cx="4179860" cy="4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Classification Trees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853B1D-D041-F64F-940E-CBF193524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" t="5152" r="3814" b="4352"/>
          <a:stretch/>
        </p:blipFill>
        <p:spPr>
          <a:xfrm>
            <a:off x="106014" y="933343"/>
            <a:ext cx="5466787" cy="2843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77D01-BF4C-DB48-A2E1-27333CC6ADC4}"/>
              </a:ext>
            </a:extLst>
          </p:cNvPr>
          <p:cNvSpPr txBox="1"/>
          <p:nvPr/>
        </p:nvSpPr>
        <p:spPr>
          <a:xfrm>
            <a:off x="1383363" y="3705097"/>
            <a:ext cx="291208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Large Classification Tree with CP Plot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63BEE-C4E7-1C45-AA17-F3271B417388}"/>
              </a:ext>
            </a:extLst>
          </p:cNvPr>
          <p:cNvSpPr txBox="1"/>
          <p:nvPr/>
        </p:nvSpPr>
        <p:spPr>
          <a:xfrm>
            <a:off x="9054704" y="985691"/>
            <a:ext cx="286179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Classification Tree with CP of 0.018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A52CB-25E9-8743-AF85-2454A09F0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2" t="5824" r="15788" b="4325"/>
          <a:stretch/>
        </p:blipFill>
        <p:spPr>
          <a:xfrm>
            <a:off x="6096000" y="1124677"/>
            <a:ext cx="3033599" cy="2133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B8FFC-38CB-554E-B212-4B4F381A0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0" b="2852"/>
          <a:stretch/>
        </p:blipFill>
        <p:spPr>
          <a:xfrm>
            <a:off x="813384" y="4087188"/>
            <a:ext cx="3895416" cy="2067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E7A63-A53E-E24C-B87D-8543215FA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5" t="5934" r="4094" b="4991"/>
          <a:stretch/>
        </p:blipFill>
        <p:spPr>
          <a:xfrm>
            <a:off x="5122244" y="3796229"/>
            <a:ext cx="4634722" cy="236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3F562B-BA88-7D4A-8557-7D537D802FB8}"/>
              </a:ext>
            </a:extLst>
          </p:cNvPr>
          <p:cNvSpPr txBox="1"/>
          <p:nvPr/>
        </p:nvSpPr>
        <p:spPr>
          <a:xfrm>
            <a:off x="9165358" y="3768216"/>
            <a:ext cx="3197639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Classification Tree with CP of 0.0045 after accounting for asymmetric cost (1:10 FN:FP)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044FD-3790-2648-9B64-FDC7F43ADF3F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138720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Bagging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BA074-4003-4746-90E7-D2B5A09E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4" y="1122542"/>
            <a:ext cx="6295200" cy="3351440"/>
          </a:xfrm>
          <a:prstGeom prst="rect">
            <a:avLst/>
          </a:prstGeom>
        </p:spPr>
      </p:pic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2AAEB9F-CAB1-9547-98E0-89ADD640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50" y="1456291"/>
            <a:ext cx="3187700" cy="247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732F0E-6E2A-5246-A99F-51720DDA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50" y="4258709"/>
            <a:ext cx="2997200" cy="114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51DCAC-3828-3B49-9DD2-5DAF73872C2C}"/>
              </a:ext>
            </a:extLst>
          </p:cNvPr>
          <p:cNvSpPr txBox="1"/>
          <p:nvPr/>
        </p:nvSpPr>
        <p:spPr>
          <a:xfrm>
            <a:off x="7300800" y="5311189"/>
            <a:ext cx="4891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Using Optimal P-Cut of 0.73 based on 3:1 FP:FN weight results in lower false positives with the tradeoff of lower true positives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11E52-A572-3449-98D7-632774D15B16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283697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F9C682E-737D-D845-A0F4-8992BBF76B10}"/>
              </a:ext>
            </a:extLst>
          </p:cNvPr>
          <p:cNvSpPr/>
          <p:nvPr/>
        </p:nvSpPr>
        <p:spPr>
          <a:xfrm flipH="1">
            <a:off x="8799439" y="4996070"/>
            <a:ext cx="940905" cy="1192696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F5A7B3AE-BFE8-7547-91E1-19C66BE22FA9}"/>
              </a:ext>
            </a:extLst>
          </p:cNvPr>
          <p:cNvSpPr/>
          <p:nvPr/>
        </p:nvSpPr>
        <p:spPr>
          <a:xfrm>
            <a:off x="10999303" y="5009320"/>
            <a:ext cx="1192697" cy="1192698"/>
          </a:xfrm>
          <a:prstGeom prst="rtTriangle">
            <a:avLst/>
          </a:prstGeom>
          <a:solidFill>
            <a:srgbClr val="E8000D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6688A6E-07A1-7940-848D-0BF35909F119}"/>
              </a:ext>
            </a:extLst>
          </p:cNvPr>
          <p:cNvSpPr/>
          <p:nvPr/>
        </p:nvSpPr>
        <p:spPr>
          <a:xfrm rot="16200000" flipH="1">
            <a:off x="10999305" y="5009323"/>
            <a:ext cx="1192697" cy="1192696"/>
          </a:xfrm>
          <a:prstGeom prst="rtTriangle">
            <a:avLst/>
          </a:prstGeom>
          <a:solidFill>
            <a:srgbClr val="0051B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AF4F18-34E7-A14B-86D5-88D42EC93524}"/>
              </a:ext>
            </a:extLst>
          </p:cNvPr>
          <p:cNvSpPr/>
          <p:nvPr/>
        </p:nvSpPr>
        <p:spPr>
          <a:xfrm>
            <a:off x="9740346" y="5009322"/>
            <a:ext cx="1258955" cy="1192696"/>
          </a:xfrm>
          <a:prstGeom prst="rect">
            <a:avLst/>
          </a:prstGeom>
          <a:solidFill>
            <a:srgbClr val="FFC82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E256B-6E45-1F43-873B-98C4F6152427}"/>
              </a:ext>
            </a:extLst>
          </p:cNvPr>
          <p:cNvSpPr/>
          <p:nvPr/>
        </p:nvSpPr>
        <p:spPr>
          <a:xfrm>
            <a:off x="0" y="6182832"/>
            <a:ext cx="12192000" cy="675168"/>
          </a:xfrm>
          <a:prstGeom prst="rect">
            <a:avLst/>
          </a:prstGeom>
          <a:solidFill>
            <a:srgbClr val="005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DC4E9-B6AC-6B4D-AC2F-6D1CB37F882B}"/>
              </a:ext>
            </a:extLst>
          </p:cNvPr>
          <p:cNvSpPr txBox="1"/>
          <p:nvPr/>
        </p:nvSpPr>
        <p:spPr>
          <a:xfrm>
            <a:off x="106014" y="216250"/>
            <a:ext cx="1192695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Random Forest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61F22-C937-5043-81CA-3907B600D2F6}"/>
              </a:ext>
            </a:extLst>
          </p:cNvPr>
          <p:cNvSpPr txBox="1"/>
          <p:nvPr/>
        </p:nvSpPr>
        <p:spPr>
          <a:xfrm>
            <a:off x="7488637" y="3928233"/>
            <a:ext cx="4294851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Using Optimal P-Cut of 0.73 based on 3:1 FP:FN weight results in lower false positives with the tradeoff of lower true positives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0129B-0BB2-DE40-A220-E24F52CD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0" y="1436604"/>
            <a:ext cx="4703107" cy="1445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63D7F-739E-BD43-BB42-958B8ECD2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7" r="4522" b="2523"/>
          <a:stretch/>
        </p:blipFill>
        <p:spPr>
          <a:xfrm>
            <a:off x="268018" y="3068656"/>
            <a:ext cx="2912088" cy="2843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11D1-EC05-204F-94DA-9589DAA31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59" b="2257"/>
          <a:stretch/>
        </p:blipFill>
        <p:spPr>
          <a:xfrm>
            <a:off x="3335291" y="3132759"/>
            <a:ext cx="3208872" cy="2814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F4B45D-FF63-974F-8E17-F630F16AA798}"/>
              </a:ext>
            </a:extLst>
          </p:cNvPr>
          <p:cNvSpPr txBox="1"/>
          <p:nvPr/>
        </p:nvSpPr>
        <p:spPr>
          <a:xfrm>
            <a:off x="3520663" y="5816042"/>
            <a:ext cx="291208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50" charset="0"/>
                <a:ea typeface="Roboto Light" panose="02000000000000000000" pitchFamily="2" charset="0"/>
              </a:rPr>
              <a:t>AUC of 0.7857143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15C7C8-A9AE-1D43-8B54-194AB5CC3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908" y="1269226"/>
            <a:ext cx="3208872" cy="24253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6EBD51-C92E-4E47-97DB-15A9A20BF2BB}"/>
              </a:ext>
            </a:extLst>
          </p:cNvPr>
          <p:cNvSpPr txBox="1"/>
          <p:nvPr/>
        </p:nvSpPr>
        <p:spPr>
          <a:xfrm>
            <a:off x="212035" y="6116572"/>
            <a:ext cx="11820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8000D"/>
                </a:solidFill>
                <a:latin typeface="Montserrat ExtraBold" panose="00000900000000000000" pitchFamily="50" charset="0"/>
              </a:rPr>
              <a:t>Spotify Audio Features Machine Learning Project</a:t>
            </a:r>
          </a:p>
          <a:p>
            <a:pPr algn="ctr"/>
            <a:r>
              <a:rPr lang="en-US" sz="1600" b="1" dirty="0">
                <a:solidFill>
                  <a:srgbClr val="FFC82D"/>
                </a:solidFill>
                <a:latin typeface="Montserrat SemiBold" panose="00000700000000000000" pitchFamily="50" charset="0"/>
              </a:rPr>
              <a:t>https://github.com/hredwards/SpotifyMLExploration</a:t>
            </a:r>
          </a:p>
        </p:txBody>
      </p:sp>
    </p:spTree>
    <p:extLst>
      <p:ext uri="{BB962C8B-B14F-4D97-AF65-F5344CB8AC3E}">
        <p14:creationId xmlns:p14="http://schemas.microsoft.com/office/powerpoint/2010/main" val="66291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859</Words>
  <Application>Microsoft Macintosh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Montserrat Black</vt:lpstr>
      <vt:lpstr>Montserrat ExtraBold</vt:lpstr>
      <vt:lpstr>Montserrat ExtraLight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Edwards, Hallie R</dc:creator>
  <cp:lastModifiedBy>Edwards, Hallie R</cp:lastModifiedBy>
  <cp:revision>23</cp:revision>
  <dcterms:created xsi:type="dcterms:W3CDTF">2020-05-06T10:41:57Z</dcterms:created>
  <dcterms:modified xsi:type="dcterms:W3CDTF">2020-05-06T18:13:45Z</dcterms:modified>
</cp:coreProperties>
</file>